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4" r:id="rId3"/>
    <p:sldId id="257" r:id="rId4"/>
    <p:sldId id="258" r:id="rId5"/>
    <p:sldId id="259" r:id="rId6"/>
    <p:sldId id="265" r:id="rId7"/>
    <p:sldId id="266" r:id="rId8"/>
    <p:sldId id="267" r:id="rId9"/>
    <p:sldId id="268" r:id="rId10"/>
    <p:sldId id="260" r:id="rId11"/>
    <p:sldId id="269" r:id="rId12"/>
    <p:sldId id="270" r:id="rId13"/>
    <p:sldId id="271" r:id="rId14"/>
    <p:sldId id="272" r:id="rId15"/>
    <p:sldId id="263"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1"/>
      </p:bgRef>
    </p:bg>
    <p:spTree>
      <p:nvGrpSpPr>
        <p:cNvPr id="1" name=""/>
        <p:cNvGrpSpPr/>
        <p:nvPr/>
      </p:nvGrpSpPr>
      <p:grpSpPr>
        <a:xfrm>
          <a:off x="0" y="0"/>
          <a:ext cx="0" cy="0"/>
          <a:chOff x="0" y="0"/>
          <a:chExt cx="0" cy="0"/>
        </a:xfrm>
      </p:grpSpPr>
      <p:sp>
        <p:nvSpPr>
          <p:cNvPr id="8" name="Titel 7"/>
          <p:cNvSpPr>
            <a:spLocks noGrp="1"/>
          </p:cNvSpPr>
          <p:nvPr>
            <p:ph type="ctrTitle"/>
          </p:nvPr>
        </p:nvSpPr>
        <p:spPr>
          <a:xfrm>
            <a:off x="2286000" y="3124200"/>
            <a:ext cx="6172200" cy="1894362"/>
          </a:xfrm>
        </p:spPr>
        <p:txBody>
          <a:bodyPr/>
          <a:lstStyle>
            <a:lvl1pPr>
              <a:defRPr b="1"/>
            </a:lvl1pPr>
          </a:lstStyle>
          <a:p>
            <a:r>
              <a:rPr kumimoji="0" lang="nl-NL" smtClean="0"/>
              <a:t>Klik om de stijl te bewerken</a:t>
            </a:r>
            <a:endParaRPr kumimoji="0" lang="en-US"/>
          </a:p>
        </p:txBody>
      </p:sp>
      <p:sp>
        <p:nvSpPr>
          <p:cNvPr id="9" name="Ondertitel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de ondertitelstijl van het model te bewerken</a:t>
            </a:r>
            <a:endParaRPr kumimoji="0" lang="en-US"/>
          </a:p>
        </p:txBody>
      </p:sp>
      <p:sp>
        <p:nvSpPr>
          <p:cNvPr id="28" name="Tijdelijke aanduiding voor datum 27"/>
          <p:cNvSpPr>
            <a:spLocks noGrp="1"/>
          </p:cNvSpPr>
          <p:nvPr>
            <p:ph type="dt" sz="half" idx="10"/>
          </p:nvPr>
        </p:nvSpPr>
        <p:spPr bwMode="auto">
          <a:xfrm rot="5400000">
            <a:off x="7764621" y="1174097"/>
            <a:ext cx="2286000" cy="381000"/>
          </a:xfrm>
        </p:spPr>
        <p:txBody>
          <a:bodyPr/>
          <a:lstStyle/>
          <a:p>
            <a:fld id="{BE585916-6AA8-4A27-9D74-42E7D13DC209}" type="datetimeFigureOut">
              <a:rPr lang="nl-NL" smtClean="0"/>
              <a:t>25-4-2016</a:t>
            </a:fld>
            <a:endParaRPr lang="nl-NL"/>
          </a:p>
        </p:txBody>
      </p:sp>
      <p:sp>
        <p:nvSpPr>
          <p:cNvPr id="17" name="Tijdelijke aanduiding voor voettekst 16"/>
          <p:cNvSpPr>
            <a:spLocks noGrp="1"/>
          </p:cNvSpPr>
          <p:nvPr>
            <p:ph type="ftr" sz="quarter" idx="11"/>
          </p:nvPr>
        </p:nvSpPr>
        <p:spPr bwMode="auto">
          <a:xfrm rot="5400000">
            <a:off x="7077269" y="4181669"/>
            <a:ext cx="3657600" cy="384048"/>
          </a:xfrm>
        </p:spPr>
        <p:txBody>
          <a:bodyPr/>
          <a:lstStyle/>
          <a:p>
            <a:endParaRPr lang="nl-NL"/>
          </a:p>
        </p:txBody>
      </p:sp>
      <p:sp>
        <p:nvSpPr>
          <p:cNvPr id="10" name="Rechthoe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hthoe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hthoe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e verbindingslijn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echte verbindingslijn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echte verbindingslijn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hthoe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Tijdelijke aanduiding voor dianummer 28"/>
          <p:cNvSpPr>
            <a:spLocks noGrp="1"/>
          </p:cNvSpPr>
          <p:nvPr>
            <p:ph type="sldNum" sz="quarter" idx="12"/>
          </p:nvPr>
        </p:nvSpPr>
        <p:spPr bwMode="auto">
          <a:xfrm>
            <a:off x="1325544" y="4928702"/>
            <a:ext cx="609600" cy="517524"/>
          </a:xfrm>
        </p:spPr>
        <p:txBody>
          <a:bodyPr/>
          <a:lstStyle/>
          <a:p>
            <a:fld id="{03CD8ABE-4A80-4661-84E5-23681BA44F23}"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BE585916-6AA8-4A27-9D74-42E7D13DC209}" type="datetimeFigureOut">
              <a:rPr lang="nl-NL" smtClean="0"/>
              <a:t>25-4-2016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3CD8ABE-4A80-4661-84E5-23681BA44F23}"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1676400" cy="5851525"/>
          </a:xfrm>
        </p:spPr>
        <p:txBody>
          <a:bodyPr vert="eaVer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p>
            <a:fld id="{BE585916-6AA8-4A27-9D74-42E7D13DC209}" type="datetimeFigureOut">
              <a:rPr lang="nl-NL" smtClean="0"/>
              <a:t>25-4-2016</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03CD8ABE-4A80-4661-84E5-23681BA44F23}"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8" name="Tijdelijke aanduiding voor inhoud 7"/>
          <p:cNvSpPr>
            <a:spLocks noGrp="1"/>
          </p:cNvSpPr>
          <p:nvPr>
            <p:ph sz="quarter" idx="1"/>
          </p:nvPr>
        </p:nvSpPr>
        <p:spPr>
          <a:xfrm>
            <a:off x="457200" y="1600200"/>
            <a:ext cx="7467600" cy="4873752"/>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4"/>
          </p:nvPr>
        </p:nvSpPr>
        <p:spPr/>
        <p:txBody>
          <a:bodyPr rtlCol="0"/>
          <a:lstStyle/>
          <a:p>
            <a:fld id="{BE585916-6AA8-4A27-9D74-42E7D13DC209}" type="datetimeFigureOut">
              <a:rPr lang="nl-NL" smtClean="0"/>
              <a:t>25-4-2016</a:t>
            </a:fld>
            <a:endParaRPr lang="nl-NL"/>
          </a:p>
        </p:txBody>
      </p:sp>
      <p:sp>
        <p:nvSpPr>
          <p:cNvPr id="9" name="Tijdelijke aanduiding voor dianummer 8"/>
          <p:cNvSpPr>
            <a:spLocks noGrp="1"/>
          </p:cNvSpPr>
          <p:nvPr>
            <p:ph type="sldNum" sz="quarter" idx="15"/>
          </p:nvPr>
        </p:nvSpPr>
        <p:spPr/>
        <p:txBody>
          <a:bodyPr rtlCol="0"/>
          <a:lstStyle/>
          <a:p>
            <a:fld id="{03CD8ABE-4A80-4661-84E5-23681BA44F23}" type="slidenum">
              <a:rPr lang="nl-NL" smtClean="0"/>
              <a:t>‹nr.›</a:t>
            </a:fld>
            <a:endParaRPr lang="nl-NL"/>
          </a:p>
        </p:txBody>
      </p:sp>
      <p:sp>
        <p:nvSpPr>
          <p:cNvPr id="10" name="Tijdelijke aanduiding voor voettekst 9"/>
          <p:cNvSpPr>
            <a:spLocks noGrp="1"/>
          </p:cNvSpPr>
          <p:nvPr>
            <p:ph type="ftr" sz="quarter" idx="16"/>
          </p:nvPr>
        </p:nvSpPr>
        <p:spPr/>
        <p:txBody>
          <a:bodyPr rtlCol="0"/>
          <a:lstStyle/>
          <a:p>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2286000" y="2895600"/>
            <a:ext cx="6172200" cy="2053590"/>
          </a:xfrm>
        </p:spPr>
        <p:txBody>
          <a:bodyPr/>
          <a:lstStyle>
            <a:lvl1pPr algn="l">
              <a:buNone/>
              <a:defRPr sz="3000" b="1" cap="small" baseline="0"/>
            </a:lvl1pPr>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bwMode="auto">
          <a:xfrm rot="5400000">
            <a:off x="7763256" y="1170432"/>
            <a:ext cx="2286000" cy="381000"/>
          </a:xfrm>
        </p:spPr>
        <p:txBody>
          <a:bodyPr/>
          <a:lstStyle/>
          <a:p>
            <a:fld id="{BE585916-6AA8-4A27-9D74-42E7D13DC209}" type="datetimeFigureOut">
              <a:rPr lang="nl-NL" smtClean="0"/>
              <a:t>25-4-2016</a:t>
            </a:fld>
            <a:endParaRPr lang="nl-NL"/>
          </a:p>
        </p:txBody>
      </p:sp>
      <p:sp>
        <p:nvSpPr>
          <p:cNvPr id="5" name="Tijdelijke aanduiding voor voettekst 4"/>
          <p:cNvSpPr>
            <a:spLocks noGrp="1"/>
          </p:cNvSpPr>
          <p:nvPr>
            <p:ph type="ftr" sz="quarter" idx="11"/>
          </p:nvPr>
        </p:nvSpPr>
        <p:spPr bwMode="auto">
          <a:xfrm rot="5400000">
            <a:off x="7077456" y="4178808"/>
            <a:ext cx="3657600" cy="384048"/>
          </a:xfrm>
        </p:spPr>
        <p:txBody>
          <a:bodyPr/>
          <a:lstStyle/>
          <a:p>
            <a:endParaRPr lang="nl-NL"/>
          </a:p>
        </p:txBody>
      </p:sp>
      <p:sp>
        <p:nvSpPr>
          <p:cNvPr id="9" name="Rechthoe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hthoe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hoe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hoe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echte verbindingslijn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echte verbindingslijn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echte verbindingslijn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echte verbindingslijn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hthoe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hte verbindingslijn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ijdelijke aanduiding voor dianummer 5"/>
          <p:cNvSpPr>
            <a:spLocks noGrp="1"/>
          </p:cNvSpPr>
          <p:nvPr>
            <p:ph type="sldNum" sz="quarter" idx="12"/>
          </p:nvPr>
        </p:nvSpPr>
        <p:spPr bwMode="auto">
          <a:xfrm>
            <a:off x="1340616" y="4928702"/>
            <a:ext cx="609600" cy="517524"/>
          </a:xfrm>
        </p:spPr>
        <p:txBody>
          <a:bodyPr/>
          <a:lstStyle/>
          <a:p>
            <a:fld id="{03CD8ABE-4A80-4661-84E5-23681BA44F23}" type="slidenum">
              <a:rPr lang="nl-NL" smtClean="0"/>
              <a:t>‹nr.›</a:t>
            </a:fld>
            <a:endParaRPr lang="nl-NL"/>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p:txBody>
          <a:bodyPr/>
          <a:lstStyle/>
          <a:p>
            <a:fld id="{BE585916-6AA8-4A27-9D74-42E7D13DC209}" type="datetimeFigureOut">
              <a:rPr lang="nl-NL" smtClean="0"/>
              <a:t>25-4-2016</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03CD8ABE-4A80-4661-84E5-23681BA44F23}" type="slidenum">
              <a:rPr lang="nl-NL" smtClean="0"/>
              <a:t>‹nr.›</a:t>
            </a:fld>
            <a:endParaRPr lang="nl-NL"/>
          </a:p>
        </p:txBody>
      </p:sp>
      <p:sp>
        <p:nvSpPr>
          <p:cNvPr id="9" name="Tijdelijke aanduiding voor inhoud 8"/>
          <p:cNvSpPr>
            <a:spLocks noGrp="1"/>
          </p:cNvSpPr>
          <p:nvPr>
            <p:ph sz="quarter" idx="1"/>
          </p:nvPr>
        </p:nvSpPr>
        <p:spPr>
          <a:xfrm>
            <a:off x="457200" y="1600200"/>
            <a:ext cx="3657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1" name="Tijdelijke aanduiding voor inhoud 10"/>
          <p:cNvSpPr>
            <a:spLocks noGrp="1"/>
          </p:cNvSpPr>
          <p:nvPr>
            <p:ph sz="quarter" idx="2"/>
          </p:nvPr>
        </p:nvSpPr>
        <p:spPr>
          <a:xfrm>
            <a:off x="4270248" y="1600200"/>
            <a:ext cx="3657600" cy="45720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7543800" cy="1143000"/>
          </a:xfrm>
        </p:spPr>
        <p:txBody>
          <a:bodyPr anchor="b"/>
          <a:lstStyle>
            <a:lvl1pPr>
              <a:defRPr/>
            </a:lvl1pPr>
          </a:lstStyle>
          <a:p>
            <a:r>
              <a:rPr kumimoji="0" lang="nl-NL" smtClean="0"/>
              <a:t>Klik om de stijl te bewerken</a:t>
            </a:r>
            <a:endParaRPr kumimoji="0" lang="en-US"/>
          </a:p>
        </p:txBody>
      </p:sp>
      <p:sp>
        <p:nvSpPr>
          <p:cNvPr id="7" name="Tijdelijke aanduiding voor datum 6"/>
          <p:cNvSpPr>
            <a:spLocks noGrp="1"/>
          </p:cNvSpPr>
          <p:nvPr>
            <p:ph type="dt" sz="half" idx="10"/>
          </p:nvPr>
        </p:nvSpPr>
        <p:spPr/>
        <p:txBody>
          <a:bodyPr/>
          <a:lstStyle/>
          <a:p>
            <a:fld id="{BE585916-6AA8-4A27-9D74-42E7D13DC209}" type="datetimeFigureOut">
              <a:rPr lang="nl-NL" smtClean="0"/>
              <a:t>25-4-2016</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03CD8ABE-4A80-4661-84E5-23681BA44F23}" type="slidenum">
              <a:rPr lang="nl-NL" smtClean="0"/>
              <a:t>‹nr.›</a:t>
            </a:fld>
            <a:endParaRPr lang="nl-NL"/>
          </a:p>
        </p:txBody>
      </p:sp>
      <p:sp>
        <p:nvSpPr>
          <p:cNvPr id="11" name="Tijdelijke aanduiding voor inhoud 10"/>
          <p:cNvSpPr>
            <a:spLocks noGrp="1"/>
          </p:cNvSpPr>
          <p:nvPr>
            <p:ph sz="quarter" idx="2"/>
          </p:nvPr>
        </p:nvSpPr>
        <p:spPr>
          <a:xfrm>
            <a:off x="457200" y="2362200"/>
            <a:ext cx="3657600" cy="3886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3" name="Tijdelijke aanduiding voor inhoud 12"/>
          <p:cNvSpPr>
            <a:spLocks noGrp="1"/>
          </p:cNvSpPr>
          <p:nvPr>
            <p:ph sz="quarter" idx="4"/>
          </p:nvPr>
        </p:nvSpPr>
        <p:spPr>
          <a:xfrm>
            <a:off x="4371975" y="2362200"/>
            <a:ext cx="3657600" cy="3886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2" name="Tijdelijke aanduiding voor tekst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
        <p:nvSpPr>
          <p:cNvPr id="14" name="Tijdelijke aanduiding voor tekst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nl-NL" smtClean="0"/>
              <a:t>Klik om de modelstijlen te bewerken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6" name="Tijdelijke aanduiding voor datum 5"/>
          <p:cNvSpPr>
            <a:spLocks noGrp="1"/>
          </p:cNvSpPr>
          <p:nvPr>
            <p:ph type="dt" sz="half" idx="10"/>
          </p:nvPr>
        </p:nvSpPr>
        <p:spPr/>
        <p:txBody>
          <a:bodyPr rtlCol="0"/>
          <a:lstStyle/>
          <a:p>
            <a:fld id="{BE585916-6AA8-4A27-9D74-42E7D13DC209}" type="datetimeFigureOut">
              <a:rPr lang="nl-NL" smtClean="0"/>
              <a:t>25-4-2016</a:t>
            </a:fld>
            <a:endParaRPr lang="nl-NL"/>
          </a:p>
        </p:txBody>
      </p:sp>
      <p:sp>
        <p:nvSpPr>
          <p:cNvPr id="7" name="Tijdelijke aanduiding voor dianummer 6"/>
          <p:cNvSpPr>
            <a:spLocks noGrp="1"/>
          </p:cNvSpPr>
          <p:nvPr>
            <p:ph type="sldNum" sz="quarter" idx="11"/>
          </p:nvPr>
        </p:nvSpPr>
        <p:spPr/>
        <p:txBody>
          <a:bodyPr rtlCol="0"/>
          <a:lstStyle/>
          <a:p>
            <a:fld id="{03CD8ABE-4A80-4661-84E5-23681BA44F23}" type="slidenum">
              <a:rPr lang="nl-NL" smtClean="0"/>
              <a:t>‹nr.›</a:t>
            </a:fld>
            <a:endParaRPr lang="nl-NL"/>
          </a:p>
        </p:txBody>
      </p:sp>
      <p:sp>
        <p:nvSpPr>
          <p:cNvPr id="8" name="Tijdelijke aanduiding voor voettekst 7"/>
          <p:cNvSpPr>
            <a:spLocks noGrp="1"/>
          </p:cNvSpPr>
          <p:nvPr>
            <p:ph type="ftr" sz="quarter" idx="12"/>
          </p:nvPr>
        </p:nvSpPr>
        <p:spPr/>
        <p:txBody>
          <a:bodyPr rtlCol="0"/>
          <a:lstStyle/>
          <a:p>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BE585916-6AA8-4A27-9D74-42E7D13DC209}" type="datetimeFigureOut">
              <a:rPr lang="nl-NL" smtClean="0"/>
              <a:t>25-4-2016</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03CD8ABE-4A80-4661-84E5-23681BA44F23}"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1"/>
      </p:bgRef>
    </p:b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el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8" name="Rechte verbindingslijn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echte verbindingslijn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hte verbindingslijn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hthoe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 verbindingslijn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Tijdelijke aanduiding voor inhoud 17"/>
          <p:cNvSpPr>
            <a:spLocks noGrp="1"/>
          </p:cNvSpPr>
          <p:nvPr>
            <p:ph sz="quarter" idx="1"/>
          </p:nvPr>
        </p:nvSpPr>
        <p:spPr>
          <a:xfrm>
            <a:off x="304800" y="274320"/>
            <a:ext cx="5638800" cy="6327648"/>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1" name="Tijdelijke aanduiding voor datum 20"/>
          <p:cNvSpPr>
            <a:spLocks noGrp="1"/>
          </p:cNvSpPr>
          <p:nvPr>
            <p:ph type="dt" sz="half" idx="14"/>
          </p:nvPr>
        </p:nvSpPr>
        <p:spPr/>
        <p:txBody>
          <a:bodyPr rtlCol="0"/>
          <a:lstStyle/>
          <a:p>
            <a:fld id="{BE585916-6AA8-4A27-9D74-42E7D13DC209}" type="datetimeFigureOut">
              <a:rPr lang="nl-NL" smtClean="0"/>
              <a:t>25-4-2016</a:t>
            </a:fld>
            <a:endParaRPr lang="nl-NL"/>
          </a:p>
        </p:txBody>
      </p:sp>
      <p:sp>
        <p:nvSpPr>
          <p:cNvPr id="22" name="Tijdelijke aanduiding voor dianummer 21"/>
          <p:cNvSpPr>
            <a:spLocks noGrp="1"/>
          </p:cNvSpPr>
          <p:nvPr>
            <p:ph type="sldNum" sz="quarter" idx="15"/>
          </p:nvPr>
        </p:nvSpPr>
        <p:spPr/>
        <p:txBody>
          <a:bodyPr rtlCol="0"/>
          <a:lstStyle/>
          <a:p>
            <a:fld id="{03CD8ABE-4A80-4661-84E5-23681BA44F23}" type="slidenum">
              <a:rPr lang="nl-NL" smtClean="0"/>
              <a:t>‹nr.›</a:t>
            </a:fld>
            <a:endParaRPr lang="nl-NL"/>
          </a:p>
        </p:txBody>
      </p:sp>
      <p:sp>
        <p:nvSpPr>
          <p:cNvPr id="23" name="Tijdelijke aanduiding voor voettekst 22"/>
          <p:cNvSpPr>
            <a:spLocks noGrp="1"/>
          </p:cNvSpPr>
          <p:nvPr>
            <p:ph type="ftr" sz="quarter" idx="16"/>
          </p:nvPr>
        </p:nvSpPr>
        <p:spPr/>
        <p:txBody>
          <a:bodyPr rtlCol="0"/>
          <a:lstStyle/>
          <a:p>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9" name="Rechte verbindingslijn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el 1"/>
          <p:cNvSpPr>
            <a:spLocks noGrp="1"/>
          </p:cNvSpPr>
          <p:nvPr>
            <p:ph type="title"/>
          </p:nvPr>
        </p:nvSpPr>
        <p:spPr>
          <a:xfrm rot="5400000">
            <a:off x="3350133" y="3200400"/>
            <a:ext cx="6309360" cy="457200"/>
          </a:xfrm>
        </p:spPr>
        <p:txBody>
          <a:bodyPr anchor="b"/>
          <a:lstStyle>
            <a:lvl1pPr algn="l">
              <a:buNone/>
              <a:defRPr sz="2000" b="1"/>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10" name="Rechte verbindingslijn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hthoe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hte verbindingslijn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echte verbindingslijn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echte verbindingslijn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Tijdelijke aanduiding voor datum 16"/>
          <p:cNvSpPr>
            <a:spLocks noGrp="1"/>
          </p:cNvSpPr>
          <p:nvPr>
            <p:ph type="dt" sz="half" idx="10"/>
          </p:nvPr>
        </p:nvSpPr>
        <p:spPr/>
        <p:txBody>
          <a:bodyPr rtlCol="0"/>
          <a:lstStyle/>
          <a:p>
            <a:fld id="{BE585916-6AA8-4A27-9D74-42E7D13DC209}" type="datetimeFigureOut">
              <a:rPr lang="nl-NL" smtClean="0"/>
              <a:t>25-4-2016</a:t>
            </a:fld>
            <a:endParaRPr lang="nl-NL"/>
          </a:p>
        </p:txBody>
      </p:sp>
      <p:sp>
        <p:nvSpPr>
          <p:cNvPr id="18" name="Tijdelijke aanduiding voor dianummer 17"/>
          <p:cNvSpPr>
            <a:spLocks noGrp="1"/>
          </p:cNvSpPr>
          <p:nvPr>
            <p:ph type="sldNum" sz="quarter" idx="11"/>
          </p:nvPr>
        </p:nvSpPr>
        <p:spPr/>
        <p:txBody>
          <a:bodyPr rtlCol="0"/>
          <a:lstStyle/>
          <a:p>
            <a:fld id="{03CD8ABE-4A80-4661-84E5-23681BA44F23}" type="slidenum">
              <a:rPr lang="nl-NL" smtClean="0"/>
              <a:t>‹nr.›</a:t>
            </a:fld>
            <a:endParaRPr lang="nl-NL"/>
          </a:p>
        </p:txBody>
      </p:sp>
      <p:sp>
        <p:nvSpPr>
          <p:cNvPr id="21" name="Tijdelijke aanduiding voor voettekst 20"/>
          <p:cNvSpPr>
            <a:spLocks noGrp="1"/>
          </p:cNvSpPr>
          <p:nvPr>
            <p:ph type="ftr" sz="quarter" idx="12"/>
          </p:nvPr>
        </p:nvSpPr>
        <p:spPr/>
        <p:txBody>
          <a:bodyPr rtlCol="0"/>
          <a:lstStyle/>
          <a:p>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echte verbindingslijn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jdelijke aanduiding voor titel 21"/>
          <p:cNvSpPr>
            <a:spLocks noGrp="1"/>
          </p:cNvSpPr>
          <p:nvPr>
            <p:ph type="title"/>
          </p:nvPr>
        </p:nvSpPr>
        <p:spPr>
          <a:xfrm>
            <a:off x="457200" y="274638"/>
            <a:ext cx="7467600" cy="1143000"/>
          </a:xfrm>
          <a:prstGeom prst="rect">
            <a:avLst/>
          </a:prstGeom>
        </p:spPr>
        <p:txBody>
          <a:bodyPr vert="horz" anchor="b">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4" name="Tijdelijke aanduiding voor datum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E585916-6AA8-4A27-9D74-42E7D13DC209}" type="datetimeFigureOut">
              <a:rPr lang="nl-NL" smtClean="0"/>
              <a:t>25-4-2016</a:t>
            </a:fld>
            <a:endParaRPr lang="nl-NL"/>
          </a:p>
        </p:txBody>
      </p:sp>
      <p:sp>
        <p:nvSpPr>
          <p:cNvPr id="3" name="Tijdelijke aanduiding voor voettekst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nl-NL"/>
          </a:p>
        </p:txBody>
      </p:sp>
      <p:sp>
        <p:nvSpPr>
          <p:cNvPr id="7" name="Rechte verbindingslijn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echte verbindingslijn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hthoe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hte verbindingslijn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Tijdelijke aanduiding voor dianumm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3CD8ABE-4A80-4661-84E5-23681BA44F23}"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_ih1PG6WVM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nl/url?sa=i&amp;rct=j&amp;q=&amp;esrc=s&amp;source=images&amp;cd=&amp;cad=rja&amp;uact=8&amp;ved=0ahUKEwiHzZT50anMAhXMChoKHX-4C-cQjRwIBw&amp;url=http%3A%2F%2Fwww.onocoaching.nl%2Fpersoonlijke-begeleiding%2Fangst-paniek&amp;psig=AFQjCNEazjreWZYXzyux2QuzF00_cUEUWg&amp;ust=1461668573151202"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zpPx0V2b-f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Psychiatrie</a:t>
            </a:r>
            <a:endParaRPr lang="nl-NL" dirty="0"/>
          </a:p>
        </p:txBody>
      </p:sp>
      <p:sp>
        <p:nvSpPr>
          <p:cNvPr id="3" name="Ondertitel 2"/>
          <p:cNvSpPr>
            <a:spLocks noGrp="1"/>
          </p:cNvSpPr>
          <p:nvPr>
            <p:ph type="subTitle" idx="1"/>
          </p:nvPr>
        </p:nvSpPr>
        <p:spPr/>
        <p:txBody>
          <a:bodyPr/>
          <a:lstStyle/>
          <a:p>
            <a:r>
              <a:rPr lang="nl-NL" dirty="0" smtClean="0"/>
              <a:t>Angst</a:t>
            </a:r>
            <a:r>
              <a:rPr lang="nl-NL" dirty="0"/>
              <a:t> </a:t>
            </a:r>
            <a:r>
              <a:rPr lang="nl-NL" dirty="0" smtClean="0"/>
              <a:t>en dwangstoornissen</a:t>
            </a:r>
            <a:endParaRPr lang="nl-NL" dirty="0"/>
          </a:p>
        </p:txBody>
      </p:sp>
    </p:spTree>
    <p:extLst>
      <p:ext uri="{BB962C8B-B14F-4D97-AF65-F5344CB8AC3E}">
        <p14:creationId xmlns:p14="http://schemas.microsoft.com/office/powerpoint/2010/main" val="13728973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Dwangstoornissen (OCS)</a:t>
            </a:r>
            <a:endParaRPr lang="nl-NL" b="1" dirty="0"/>
          </a:p>
        </p:txBody>
      </p:sp>
      <p:sp>
        <p:nvSpPr>
          <p:cNvPr id="3" name="Tijdelijke aanduiding voor inhoud 2"/>
          <p:cNvSpPr>
            <a:spLocks noGrp="1"/>
          </p:cNvSpPr>
          <p:nvPr>
            <p:ph sz="quarter" idx="1"/>
          </p:nvPr>
        </p:nvSpPr>
        <p:spPr/>
        <p:txBody>
          <a:bodyPr>
            <a:normAutofit/>
          </a:bodyPr>
          <a:lstStyle/>
          <a:p>
            <a:endParaRPr lang="nl-NL" dirty="0" smtClean="0"/>
          </a:p>
          <a:p>
            <a:pPr>
              <a:buFont typeface="Wingdings" panose="05000000000000000000" pitchFamily="2" charset="2"/>
              <a:buChar char="Ø"/>
            </a:pPr>
            <a:r>
              <a:rPr lang="nl-NL" dirty="0"/>
              <a:t>Combinatie van obsessies (dwanggedachten) en compulsies (dwanghandelingen)</a:t>
            </a:r>
          </a:p>
          <a:p>
            <a:pPr marL="0" indent="0">
              <a:buNone/>
            </a:pPr>
            <a:endParaRPr lang="nl-NL" dirty="0"/>
          </a:p>
          <a:p>
            <a:pPr>
              <a:buFont typeface="Wingdings" panose="05000000000000000000" pitchFamily="2" charset="2"/>
              <a:buChar char="Ø"/>
            </a:pPr>
            <a:r>
              <a:rPr lang="nl-NL" dirty="0"/>
              <a:t> DSM IV als angststoornis 	DSM V als apart hoofdstuk DS</a:t>
            </a:r>
          </a:p>
          <a:p>
            <a:pPr>
              <a:buFont typeface="Wingdings" panose="05000000000000000000" pitchFamily="2" charset="2"/>
              <a:buChar char="Ø"/>
            </a:pPr>
            <a:endParaRPr lang="nl-NL" dirty="0"/>
          </a:p>
          <a:p>
            <a:pPr>
              <a:buFont typeface="Wingdings" panose="05000000000000000000" pitchFamily="2" charset="2"/>
              <a:buChar char="Ø"/>
            </a:pPr>
            <a:r>
              <a:rPr lang="nl-NL" dirty="0"/>
              <a:t>2% van de Nederlandse bevolking </a:t>
            </a:r>
          </a:p>
          <a:p>
            <a:pPr>
              <a:buFont typeface="Wingdings" panose="05000000000000000000" pitchFamily="2" charset="2"/>
              <a:buChar char="Ø"/>
            </a:pPr>
            <a:endParaRPr lang="nl-NL" dirty="0"/>
          </a:p>
          <a:p>
            <a:pPr>
              <a:buFont typeface="Wingdings" panose="05000000000000000000" pitchFamily="2" charset="2"/>
              <a:buChar char="Ø"/>
            </a:pPr>
            <a:r>
              <a:rPr lang="nl-NL" dirty="0"/>
              <a:t>Komt evenveel voor bij mannen als vrouwen</a:t>
            </a:r>
          </a:p>
          <a:p>
            <a:pPr marL="0" indent="0">
              <a:buNone/>
            </a:pPr>
            <a:endParaRPr lang="nl-NL" dirty="0" smtClean="0"/>
          </a:p>
          <a:p>
            <a:pPr marL="0" indent="0">
              <a:buNone/>
            </a:pPr>
            <a:endParaRPr lang="nl-NL" dirty="0" smtClean="0"/>
          </a:p>
          <a:p>
            <a:pPr marL="0" indent="0">
              <a:buNone/>
            </a:pPr>
            <a:endParaRPr lang="nl-NL" dirty="0"/>
          </a:p>
        </p:txBody>
      </p:sp>
    </p:spTree>
    <p:extLst>
      <p:ext uri="{BB962C8B-B14F-4D97-AF65-F5344CB8AC3E}">
        <p14:creationId xmlns:p14="http://schemas.microsoft.com/office/powerpoint/2010/main" val="3433922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Dwanggedachten</a:t>
            </a:r>
            <a:endParaRPr lang="nl-NL" b="1" dirty="0"/>
          </a:p>
        </p:txBody>
      </p:sp>
      <p:sp>
        <p:nvSpPr>
          <p:cNvPr id="3" name="Tijdelijke aanduiding voor inhoud 2"/>
          <p:cNvSpPr>
            <a:spLocks noGrp="1"/>
          </p:cNvSpPr>
          <p:nvPr>
            <p:ph sz="quarter" idx="1"/>
          </p:nvPr>
        </p:nvSpPr>
        <p:spPr/>
        <p:txBody>
          <a:bodyPr/>
          <a:lstStyle/>
          <a:p>
            <a:pPr marL="0" indent="0">
              <a:buNone/>
            </a:pPr>
            <a:endParaRPr lang="nl-NL" u="sng" dirty="0" smtClean="0"/>
          </a:p>
          <a:p>
            <a:pPr marL="0" indent="0">
              <a:buNone/>
            </a:pPr>
            <a:r>
              <a:rPr lang="nl-NL" u="sng" dirty="0" smtClean="0"/>
              <a:t>Kenmerken </a:t>
            </a:r>
            <a:r>
              <a:rPr lang="nl-NL" u="sng" dirty="0"/>
              <a:t>dwanggedachten:</a:t>
            </a:r>
          </a:p>
          <a:p>
            <a:pPr>
              <a:buFont typeface="Wingdings" panose="05000000000000000000" pitchFamily="2" charset="2"/>
              <a:buChar char="Ø"/>
            </a:pPr>
            <a:r>
              <a:rPr lang="nl-NL" dirty="0"/>
              <a:t>Terugkerende gedachten, die steeds ongevraagd terugkomen</a:t>
            </a:r>
          </a:p>
          <a:p>
            <a:pPr>
              <a:buFont typeface="Wingdings" panose="05000000000000000000" pitchFamily="2" charset="2"/>
              <a:buChar char="Ø"/>
            </a:pPr>
            <a:r>
              <a:rPr lang="nl-NL" dirty="0"/>
              <a:t>Gedachten worden als ongewenst ervaren, leveren bij meeste mensen angst op</a:t>
            </a:r>
          </a:p>
          <a:p>
            <a:pPr>
              <a:buFont typeface="Wingdings" panose="05000000000000000000" pitchFamily="2" charset="2"/>
              <a:buChar char="Ø"/>
            </a:pPr>
            <a:r>
              <a:rPr lang="nl-NL" dirty="0"/>
              <a:t>Gedachten worden onderdrukt </a:t>
            </a:r>
          </a:p>
          <a:p>
            <a:endParaRPr lang="nl-NL" dirty="0"/>
          </a:p>
        </p:txBody>
      </p:sp>
    </p:spTree>
    <p:extLst>
      <p:ext uri="{BB962C8B-B14F-4D97-AF65-F5344CB8AC3E}">
        <p14:creationId xmlns:p14="http://schemas.microsoft.com/office/powerpoint/2010/main" val="298512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Symptomen dwanghandelingen</a:t>
            </a:r>
            <a:endParaRPr lang="nl-NL" b="1" dirty="0"/>
          </a:p>
        </p:txBody>
      </p:sp>
      <p:sp>
        <p:nvSpPr>
          <p:cNvPr id="3" name="Tijdelijke aanduiding voor inhoud 2"/>
          <p:cNvSpPr>
            <a:spLocks noGrp="1"/>
          </p:cNvSpPr>
          <p:nvPr>
            <p:ph sz="quarter" idx="1"/>
          </p:nvPr>
        </p:nvSpPr>
        <p:spPr/>
        <p:txBody>
          <a:bodyPr>
            <a:normAutofit lnSpcReduction="10000"/>
          </a:bodyPr>
          <a:lstStyle/>
          <a:p>
            <a:pPr marL="0" indent="0">
              <a:buNone/>
            </a:pPr>
            <a:endParaRPr lang="nl-NL" u="sng" dirty="0" smtClean="0"/>
          </a:p>
          <a:p>
            <a:pPr marL="0" indent="0">
              <a:buNone/>
            </a:pPr>
            <a:r>
              <a:rPr lang="nl-NL" u="sng" dirty="0" smtClean="0"/>
              <a:t>Kenmerken </a:t>
            </a:r>
            <a:r>
              <a:rPr lang="nl-NL" u="sng" dirty="0"/>
              <a:t>dwanghandelingen:</a:t>
            </a:r>
          </a:p>
          <a:p>
            <a:pPr>
              <a:buFont typeface="Wingdings" panose="05000000000000000000" pitchFamily="2" charset="2"/>
              <a:buChar char="Ø"/>
            </a:pPr>
            <a:r>
              <a:rPr lang="nl-NL" dirty="0"/>
              <a:t>Herhalende handelingen</a:t>
            </a:r>
          </a:p>
          <a:p>
            <a:pPr marL="0" indent="0">
              <a:buNone/>
            </a:pPr>
            <a:endParaRPr lang="nl-NL" u="sng" dirty="0" smtClean="0"/>
          </a:p>
          <a:p>
            <a:pPr marL="0" indent="0">
              <a:buNone/>
            </a:pPr>
            <a:r>
              <a:rPr lang="nl-NL" u="sng" dirty="0" smtClean="0"/>
              <a:t>4 </a:t>
            </a:r>
            <a:r>
              <a:rPr lang="nl-NL" u="sng" dirty="0"/>
              <a:t>verschillende uitingen:</a:t>
            </a:r>
            <a:r>
              <a:rPr lang="nl-NL" dirty="0"/>
              <a:t/>
            </a:r>
            <a:br>
              <a:rPr lang="nl-NL" dirty="0"/>
            </a:br>
            <a:r>
              <a:rPr lang="nl-NL" dirty="0"/>
              <a:t>- Smetvrees of wassen</a:t>
            </a:r>
            <a:br>
              <a:rPr lang="nl-NL" dirty="0"/>
            </a:br>
            <a:r>
              <a:rPr lang="nl-NL" dirty="0"/>
              <a:t>- Controleren</a:t>
            </a:r>
            <a:br>
              <a:rPr lang="nl-NL" dirty="0"/>
            </a:br>
            <a:r>
              <a:rPr lang="nl-NL" dirty="0"/>
              <a:t>- Ordenen of nastreven van symmetrie</a:t>
            </a:r>
            <a:br>
              <a:rPr lang="nl-NL" dirty="0"/>
            </a:br>
            <a:r>
              <a:rPr lang="nl-NL" dirty="0"/>
              <a:t>- Verzamelen</a:t>
            </a:r>
          </a:p>
          <a:p>
            <a:pPr>
              <a:buFont typeface="Wingdings" panose="05000000000000000000" pitchFamily="2" charset="2"/>
              <a:buChar char="Ø"/>
            </a:pPr>
            <a:endParaRPr lang="nl-NL" dirty="0" smtClean="0"/>
          </a:p>
          <a:p>
            <a:pPr>
              <a:buFont typeface="Wingdings" panose="05000000000000000000" pitchFamily="2" charset="2"/>
              <a:buChar char="Ø"/>
            </a:pPr>
            <a:r>
              <a:rPr lang="nl-NL" dirty="0" smtClean="0"/>
              <a:t>Herhalende </a:t>
            </a:r>
            <a:r>
              <a:rPr lang="nl-NL" dirty="0"/>
              <a:t>handeling voorkomen angst of ernstige situatie</a:t>
            </a:r>
          </a:p>
          <a:p>
            <a:endParaRPr lang="nl-NL" dirty="0"/>
          </a:p>
        </p:txBody>
      </p:sp>
    </p:spTree>
    <p:extLst>
      <p:ext uri="{BB962C8B-B14F-4D97-AF65-F5344CB8AC3E}">
        <p14:creationId xmlns:p14="http://schemas.microsoft.com/office/powerpoint/2010/main" val="32085837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Diagnose</a:t>
            </a:r>
            <a:endParaRPr lang="nl-NL" b="1" dirty="0"/>
          </a:p>
        </p:txBody>
      </p:sp>
      <p:sp>
        <p:nvSpPr>
          <p:cNvPr id="3" name="Tijdelijke aanduiding voor inhoud 2"/>
          <p:cNvSpPr>
            <a:spLocks noGrp="1"/>
          </p:cNvSpPr>
          <p:nvPr>
            <p:ph sz="quarter" idx="1"/>
          </p:nvPr>
        </p:nvSpPr>
        <p:spPr/>
        <p:txBody>
          <a:bodyPr>
            <a:normAutofit fontScale="92500" lnSpcReduction="20000"/>
          </a:bodyPr>
          <a:lstStyle/>
          <a:p>
            <a:pPr marL="0" indent="0">
              <a:buNone/>
            </a:pPr>
            <a:endParaRPr lang="nl-NL" dirty="0"/>
          </a:p>
          <a:p>
            <a:pPr>
              <a:buFont typeface="Wingdings" panose="05000000000000000000" pitchFamily="2" charset="2"/>
              <a:buChar char="Ø"/>
            </a:pPr>
            <a:r>
              <a:rPr lang="nl-NL" dirty="0"/>
              <a:t>De diagnose ‘OCS’ wordt vastgesteld als dwanggedachten of dwanghandelingen meer dan 1 uur per dag in beslag nemen en een grote invloed hebben op het dagelijks leven.</a:t>
            </a:r>
            <a:br>
              <a:rPr lang="nl-NL" dirty="0"/>
            </a:br>
            <a:endParaRPr lang="nl-NL" dirty="0"/>
          </a:p>
          <a:p>
            <a:pPr>
              <a:buFont typeface="Wingdings" panose="05000000000000000000" pitchFamily="2" charset="2"/>
              <a:buChar char="Ø"/>
            </a:pPr>
            <a:r>
              <a:rPr lang="nl-NL" dirty="0"/>
              <a:t>Mensen met OCS weten verstandelijk wel dat deze handelingen overdreven of nutteloos zijn, maar de onrust is zo groot dat ze het wel moeten doen. Dit leidt tot schaamte, verbloemen van symptomen, sociale isolatie en aarzeling om hulp te zoeken.</a:t>
            </a:r>
          </a:p>
          <a:p>
            <a:pPr marL="0" indent="0">
              <a:buNone/>
            </a:pPr>
            <a:endParaRPr lang="nl-NL" dirty="0"/>
          </a:p>
          <a:p>
            <a:pPr>
              <a:buFont typeface="Wingdings" panose="05000000000000000000" pitchFamily="2" charset="2"/>
              <a:buChar char="Ø"/>
            </a:pPr>
            <a:r>
              <a:rPr lang="nl-NL" dirty="0"/>
              <a:t>De obsessieve-compulsieve symptomen worden niet veroorzaakt door drugs/medicatie of aan een andere lichamelijke oorzaak.</a:t>
            </a:r>
          </a:p>
        </p:txBody>
      </p:sp>
    </p:spTree>
    <p:extLst>
      <p:ext uri="{BB962C8B-B14F-4D97-AF65-F5344CB8AC3E}">
        <p14:creationId xmlns:p14="http://schemas.microsoft.com/office/powerpoint/2010/main" val="2506570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t>Fragment OCD in mijn hoofd</a:t>
            </a:r>
            <a:endParaRPr lang="nl-NL" b="1" dirty="0"/>
          </a:p>
        </p:txBody>
      </p:sp>
      <p:sp>
        <p:nvSpPr>
          <p:cNvPr id="3" name="Tijdelijke aanduiding voor inhoud 2"/>
          <p:cNvSpPr>
            <a:spLocks noGrp="1"/>
          </p:cNvSpPr>
          <p:nvPr>
            <p:ph sz="quarter" idx="1"/>
          </p:nvPr>
        </p:nvSpPr>
        <p:spPr/>
        <p:txBody>
          <a:bodyPr/>
          <a:lstStyle/>
          <a:p>
            <a:endParaRPr lang="nl-NL" dirty="0" smtClean="0">
              <a:hlinkClick r:id="rId2"/>
            </a:endParaRPr>
          </a:p>
          <a:p>
            <a:endParaRPr lang="nl-NL" dirty="0">
              <a:hlinkClick r:id="rId2"/>
            </a:endParaRPr>
          </a:p>
          <a:p>
            <a:endParaRPr lang="nl-NL" dirty="0" smtClean="0">
              <a:hlinkClick r:id="rId2"/>
            </a:endParaRPr>
          </a:p>
          <a:p>
            <a:r>
              <a:rPr lang="nl-NL" dirty="0" smtClean="0">
                <a:hlinkClick r:id="rId2"/>
              </a:rPr>
              <a:t>https</a:t>
            </a:r>
            <a:r>
              <a:rPr lang="nl-NL" dirty="0">
                <a:hlinkClick r:id="rId2"/>
              </a:rPr>
              <a:t>://www.youtube.com/watch?v=_ih1PG6WVMs</a:t>
            </a:r>
            <a:endParaRPr lang="nl-NL" dirty="0"/>
          </a:p>
          <a:p>
            <a:endParaRPr lang="nl-NL" dirty="0" smtClean="0"/>
          </a:p>
        </p:txBody>
      </p:sp>
    </p:spTree>
    <p:extLst>
      <p:ext uri="{BB962C8B-B14F-4D97-AF65-F5344CB8AC3E}">
        <p14:creationId xmlns:p14="http://schemas.microsoft.com/office/powerpoint/2010/main" val="4241908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Behandeling angst/dwangstoornis</a:t>
            </a:r>
            <a:endParaRPr lang="nl-NL" dirty="0"/>
          </a:p>
        </p:txBody>
      </p:sp>
      <p:sp>
        <p:nvSpPr>
          <p:cNvPr id="3" name="Tijdelijke aanduiding voor inhoud 2"/>
          <p:cNvSpPr>
            <a:spLocks noGrp="1"/>
          </p:cNvSpPr>
          <p:nvPr>
            <p:ph sz="quarter" idx="1"/>
          </p:nvPr>
        </p:nvSpPr>
        <p:spPr/>
        <p:txBody>
          <a:bodyPr/>
          <a:lstStyle/>
          <a:p>
            <a:endParaRPr lang="nl-NL" dirty="0" smtClean="0"/>
          </a:p>
          <a:p>
            <a:r>
              <a:rPr lang="nl-NL" dirty="0" smtClean="0"/>
              <a:t>Gedragstherapie</a:t>
            </a:r>
          </a:p>
          <a:p>
            <a:r>
              <a:rPr lang="nl-NL" dirty="0" smtClean="0"/>
              <a:t>Exposure therapie</a:t>
            </a:r>
          </a:p>
          <a:p>
            <a:r>
              <a:rPr lang="nl-NL" dirty="0" smtClean="0"/>
              <a:t>Medicatie</a:t>
            </a:r>
          </a:p>
          <a:p>
            <a:endParaRPr lang="nl-NL" dirty="0"/>
          </a:p>
          <a:p>
            <a:pPr marL="0" indent="0">
              <a:buNone/>
            </a:pPr>
            <a:endParaRPr lang="nl-NL" dirty="0" smtClean="0"/>
          </a:p>
        </p:txBody>
      </p:sp>
    </p:spTree>
    <p:extLst>
      <p:ext uri="{BB962C8B-B14F-4D97-AF65-F5344CB8AC3E}">
        <p14:creationId xmlns:p14="http://schemas.microsoft.com/office/powerpoint/2010/main" val="401318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Programma</a:t>
            </a:r>
            <a:endParaRPr lang="nl-NL" dirty="0"/>
          </a:p>
        </p:txBody>
      </p:sp>
      <p:sp>
        <p:nvSpPr>
          <p:cNvPr id="3" name="Tijdelijke aanduiding voor inhoud 2"/>
          <p:cNvSpPr>
            <a:spLocks noGrp="1"/>
          </p:cNvSpPr>
          <p:nvPr>
            <p:ph sz="quarter" idx="1"/>
          </p:nvPr>
        </p:nvSpPr>
        <p:spPr/>
        <p:txBody>
          <a:bodyPr/>
          <a:lstStyle/>
          <a:p>
            <a:endParaRPr lang="nl-NL" dirty="0" smtClean="0"/>
          </a:p>
          <a:p>
            <a:r>
              <a:rPr lang="nl-NL" dirty="0" smtClean="0"/>
              <a:t>Angststoornis</a:t>
            </a:r>
          </a:p>
          <a:p>
            <a:r>
              <a:rPr lang="nl-NL" dirty="0" smtClean="0"/>
              <a:t>Dwangstoornis</a:t>
            </a:r>
            <a:r>
              <a:rPr lang="nl-NL" dirty="0"/>
              <a:t> </a:t>
            </a:r>
            <a:r>
              <a:rPr lang="nl-NL" dirty="0" smtClean="0"/>
              <a:t>(obsessieve compulsieve stoornis)</a:t>
            </a:r>
          </a:p>
        </p:txBody>
      </p:sp>
    </p:spTree>
    <p:extLst>
      <p:ext uri="{BB962C8B-B14F-4D97-AF65-F5344CB8AC3E}">
        <p14:creationId xmlns:p14="http://schemas.microsoft.com/office/powerpoint/2010/main" val="21894199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Psychische aandoening</a:t>
            </a:r>
            <a:endParaRPr lang="nl-NL" dirty="0"/>
          </a:p>
        </p:txBody>
      </p:sp>
      <p:sp>
        <p:nvSpPr>
          <p:cNvPr id="3" name="Tijdelijke aanduiding voor inhoud 2"/>
          <p:cNvSpPr>
            <a:spLocks noGrp="1"/>
          </p:cNvSpPr>
          <p:nvPr>
            <p:ph sz="quarter" idx="1"/>
          </p:nvPr>
        </p:nvSpPr>
        <p:spPr/>
        <p:txBody>
          <a:bodyPr/>
          <a:lstStyle/>
          <a:p>
            <a:endParaRPr lang="nl-NL" dirty="0" smtClean="0"/>
          </a:p>
          <a:p>
            <a:r>
              <a:rPr lang="nl-NL" dirty="0" smtClean="0"/>
              <a:t>De naam psychiatrie is afgeleid van ‘</a:t>
            </a:r>
            <a:r>
              <a:rPr lang="nl-NL" dirty="0" err="1" smtClean="0"/>
              <a:t>psyche</a:t>
            </a:r>
            <a:r>
              <a:rPr lang="nl-NL" dirty="0" smtClean="0"/>
              <a:t> (geest) en </a:t>
            </a:r>
            <a:r>
              <a:rPr lang="nl-NL" dirty="0" err="1" smtClean="0"/>
              <a:t>iater</a:t>
            </a:r>
            <a:r>
              <a:rPr lang="nl-NL" dirty="0" smtClean="0"/>
              <a:t> (arts)</a:t>
            </a:r>
          </a:p>
          <a:p>
            <a:pPr marL="0" indent="0">
              <a:buNone/>
            </a:pPr>
            <a:endParaRPr lang="nl-NL" dirty="0"/>
          </a:p>
          <a:p>
            <a:r>
              <a:rPr lang="nl-NL" dirty="0" smtClean="0"/>
              <a:t>Een aandoening waarvoor vaak geen fysieke oorzaak gevonden kan worden en die wordt vastgesteld aan de hand van het observeren van gedrag</a:t>
            </a:r>
            <a:endParaRPr lang="nl-NL" dirty="0"/>
          </a:p>
        </p:txBody>
      </p:sp>
    </p:spTree>
    <p:extLst>
      <p:ext uri="{BB962C8B-B14F-4D97-AF65-F5344CB8AC3E}">
        <p14:creationId xmlns:p14="http://schemas.microsoft.com/office/powerpoint/2010/main" val="7086091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Ontstaan van psychische problemen</a:t>
            </a:r>
            <a:endParaRPr lang="nl-NL" dirty="0"/>
          </a:p>
        </p:txBody>
      </p:sp>
      <p:sp>
        <p:nvSpPr>
          <p:cNvPr id="3" name="Tijdelijke aanduiding voor inhoud 2"/>
          <p:cNvSpPr>
            <a:spLocks noGrp="1"/>
          </p:cNvSpPr>
          <p:nvPr>
            <p:ph sz="quarter" idx="1"/>
          </p:nvPr>
        </p:nvSpPr>
        <p:spPr/>
        <p:txBody>
          <a:bodyPr>
            <a:normAutofit/>
          </a:bodyPr>
          <a:lstStyle/>
          <a:p>
            <a:r>
              <a:rPr lang="nl-NL" b="1" dirty="0" smtClean="0"/>
              <a:t>Psychosociale factoren</a:t>
            </a:r>
          </a:p>
          <a:p>
            <a:pPr>
              <a:buFontTx/>
              <a:buChar char="-"/>
            </a:pPr>
            <a:r>
              <a:rPr lang="nl-NL" sz="1600" dirty="0" smtClean="0">
                <a:sym typeface="Wingdings" pitchFamily="2" charset="2"/>
              </a:rPr>
              <a:t>Traumatische ervaringen</a:t>
            </a:r>
            <a:endParaRPr lang="nl-NL" sz="1600" dirty="0">
              <a:sym typeface="Wingdings" pitchFamily="2" charset="2"/>
            </a:endParaRPr>
          </a:p>
          <a:p>
            <a:pPr>
              <a:buFontTx/>
              <a:buChar char="-"/>
            </a:pPr>
            <a:r>
              <a:rPr lang="nl-NL" sz="1600" dirty="0" smtClean="0">
                <a:sym typeface="Wingdings" pitchFamily="2" charset="2"/>
              </a:rPr>
              <a:t>Relationele factoren</a:t>
            </a:r>
          </a:p>
          <a:p>
            <a:pPr>
              <a:buFontTx/>
              <a:buChar char="-"/>
            </a:pPr>
            <a:r>
              <a:rPr lang="nl-NL" sz="1600" dirty="0" smtClean="0">
                <a:sym typeface="Wingdings" pitchFamily="2" charset="2"/>
              </a:rPr>
              <a:t>Opvoeding en gezinsfactoren</a:t>
            </a:r>
          </a:p>
          <a:p>
            <a:pPr>
              <a:buFontTx/>
              <a:buChar char="-"/>
            </a:pPr>
            <a:r>
              <a:rPr lang="nl-NL" sz="1600" dirty="0" smtClean="0">
                <a:sym typeface="Wingdings" pitchFamily="2" charset="2"/>
              </a:rPr>
              <a:t>Cultureel en maatschappelijke factoren</a:t>
            </a:r>
            <a:br>
              <a:rPr lang="nl-NL" sz="1600" dirty="0" smtClean="0">
                <a:sym typeface="Wingdings" pitchFamily="2" charset="2"/>
              </a:rPr>
            </a:br>
            <a:endParaRPr lang="nl-NL" sz="1600" dirty="0" smtClean="0">
              <a:sym typeface="Wingdings" pitchFamily="2" charset="2"/>
            </a:endParaRPr>
          </a:p>
          <a:p>
            <a:r>
              <a:rPr lang="nl-NL" b="1" dirty="0" smtClean="0">
                <a:sym typeface="Wingdings" pitchFamily="2" charset="2"/>
              </a:rPr>
              <a:t>Aanlegfactoren</a:t>
            </a:r>
          </a:p>
          <a:p>
            <a:pPr>
              <a:buFontTx/>
              <a:buChar char="-"/>
            </a:pPr>
            <a:r>
              <a:rPr lang="nl-NL" sz="1600" dirty="0" smtClean="0">
                <a:sym typeface="Wingdings" pitchFamily="2" charset="2"/>
              </a:rPr>
              <a:t>Erfelijkheid</a:t>
            </a:r>
          </a:p>
          <a:p>
            <a:pPr>
              <a:buFontTx/>
              <a:buChar char="-"/>
            </a:pPr>
            <a:r>
              <a:rPr lang="nl-NL" sz="1600" dirty="0" smtClean="0">
                <a:sym typeface="Wingdings" pitchFamily="2" charset="2"/>
              </a:rPr>
              <a:t>Persoonlijkheid</a:t>
            </a:r>
            <a:br>
              <a:rPr lang="nl-NL" sz="1600" dirty="0" smtClean="0">
                <a:sym typeface="Wingdings" pitchFamily="2" charset="2"/>
              </a:rPr>
            </a:br>
            <a:endParaRPr lang="nl-NL" sz="1600" dirty="0" smtClean="0">
              <a:sym typeface="Wingdings" pitchFamily="2" charset="2"/>
            </a:endParaRPr>
          </a:p>
          <a:p>
            <a:r>
              <a:rPr lang="nl-NL" b="1" dirty="0" smtClean="0">
                <a:sym typeface="Wingdings" pitchFamily="2" charset="2"/>
              </a:rPr>
              <a:t>Organische factoren</a:t>
            </a:r>
          </a:p>
          <a:p>
            <a:pPr>
              <a:buFontTx/>
              <a:buChar char="-"/>
            </a:pPr>
            <a:r>
              <a:rPr lang="nl-NL" sz="1600" dirty="0" smtClean="0">
                <a:sym typeface="Wingdings" pitchFamily="2" charset="2"/>
              </a:rPr>
              <a:t>Lichamelijke factoren</a:t>
            </a:r>
          </a:p>
          <a:p>
            <a:pPr>
              <a:buFontTx/>
              <a:buChar char="-"/>
            </a:pPr>
            <a:r>
              <a:rPr lang="nl-NL" sz="1600" dirty="0" smtClean="0">
                <a:sym typeface="Wingdings" pitchFamily="2" charset="2"/>
              </a:rPr>
              <a:t>Biochemische en hormonale factoren</a:t>
            </a:r>
          </a:p>
          <a:p>
            <a:pPr marL="0" indent="0">
              <a:buNone/>
            </a:pPr>
            <a:endParaRPr lang="nl-NL" dirty="0" smtClean="0">
              <a:sym typeface="Wingdings" pitchFamily="2" charset="2"/>
            </a:endParaRPr>
          </a:p>
        </p:txBody>
      </p:sp>
    </p:spTree>
    <p:extLst>
      <p:ext uri="{BB962C8B-B14F-4D97-AF65-F5344CB8AC3E}">
        <p14:creationId xmlns:p14="http://schemas.microsoft.com/office/powerpoint/2010/main" val="3347884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Angststoornissen</a:t>
            </a:r>
            <a:endParaRPr lang="nl-NL" dirty="0"/>
          </a:p>
        </p:txBody>
      </p:sp>
      <p:sp>
        <p:nvSpPr>
          <p:cNvPr id="3" name="Tijdelijke aanduiding voor inhoud 2"/>
          <p:cNvSpPr>
            <a:spLocks noGrp="1"/>
          </p:cNvSpPr>
          <p:nvPr>
            <p:ph sz="quarter" idx="1"/>
          </p:nvPr>
        </p:nvSpPr>
        <p:spPr/>
        <p:txBody>
          <a:bodyPr/>
          <a:lstStyle/>
          <a:p>
            <a:r>
              <a:rPr lang="nl-NL" dirty="0"/>
              <a:t>19% van de Nederlanders heeft ooit in zijn leven last van een angststoornis. Het komt vaker voor bij vrouwen dan bij mannen</a:t>
            </a:r>
            <a:r>
              <a:rPr lang="nl-NL" dirty="0" smtClean="0"/>
              <a:t>.</a:t>
            </a:r>
          </a:p>
          <a:p>
            <a:pPr marL="0" indent="0">
              <a:buNone/>
            </a:pPr>
            <a:endParaRPr lang="nl-NL" dirty="0" smtClean="0"/>
          </a:p>
          <a:p>
            <a:pPr>
              <a:buFont typeface="Wingdings" panose="05000000000000000000" pitchFamily="2" charset="2"/>
              <a:buChar char="Ø"/>
            </a:pPr>
            <a:r>
              <a:rPr lang="nl-NL" dirty="0"/>
              <a:t>Paniekstoornis</a:t>
            </a:r>
          </a:p>
          <a:p>
            <a:pPr>
              <a:buFont typeface="Wingdings" panose="05000000000000000000" pitchFamily="2" charset="2"/>
              <a:buChar char="Ø"/>
            </a:pPr>
            <a:r>
              <a:rPr lang="nl-NL" dirty="0"/>
              <a:t>Specifieke fobie</a:t>
            </a:r>
          </a:p>
          <a:p>
            <a:pPr>
              <a:buFont typeface="Wingdings" panose="05000000000000000000" pitchFamily="2" charset="2"/>
              <a:buChar char="Ø"/>
            </a:pPr>
            <a:r>
              <a:rPr lang="nl-NL" dirty="0"/>
              <a:t>Sociale angststoornis</a:t>
            </a:r>
          </a:p>
          <a:p>
            <a:pPr>
              <a:buFont typeface="Wingdings" panose="05000000000000000000" pitchFamily="2" charset="2"/>
              <a:buChar char="Ø"/>
            </a:pPr>
            <a:r>
              <a:rPr lang="nl-NL" dirty="0" smtClean="0"/>
              <a:t>Gegeneraliseerde-angststoornis</a:t>
            </a:r>
          </a:p>
          <a:p>
            <a:pPr>
              <a:buFont typeface="Wingdings" panose="05000000000000000000" pitchFamily="2" charset="2"/>
              <a:buChar char="Ø"/>
            </a:pPr>
            <a:r>
              <a:rPr lang="nl-NL" dirty="0" smtClean="0"/>
              <a:t>Agorafobie</a:t>
            </a:r>
            <a:endParaRPr lang="nl-NL" dirty="0"/>
          </a:p>
          <a:p>
            <a:pPr>
              <a:buFont typeface="Wingdings" panose="05000000000000000000" pitchFamily="2" charset="2"/>
              <a:buChar char="Ø"/>
            </a:pPr>
            <a:r>
              <a:rPr lang="nl-NL" dirty="0"/>
              <a:t>Selectief mutisme</a:t>
            </a:r>
          </a:p>
          <a:p>
            <a:pPr marL="0" indent="0">
              <a:buNone/>
            </a:pPr>
            <a:endParaRPr lang="nl-NL" dirty="0"/>
          </a:p>
        </p:txBody>
      </p:sp>
      <p:pic>
        <p:nvPicPr>
          <p:cNvPr id="1026" name="Picture 2" descr="http://www.onocoaching.nl/wp-content/uploads/2013/07/psycholoog-Driel-angst-paniek.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8044" y="5085184"/>
            <a:ext cx="4325464" cy="1440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55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Paniekstoornis</a:t>
            </a:r>
          </a:p>
        </p:txBody>
      </p:sp>
      <p:sp>
        <p:nvSpPr>
          <p:cNvPr id="3" name="Tijdelijke aanduiding voor inhoud 2"/>
          <p:cNvSpPr>
            <a:spLocks noGrp="1"/>
          </p:cNvSpPr>
          <p:nvPr>
            <p:ph sz="quarter" idx="1"/>
          </p:nvPr>
        </p:nvSpPr>
        <p:spPr/>
        <p:txBody>
          <a:bodyPr>
            <a:normAutofit fontScale="92500" lnSpcReduction="10000"/>
          </a:bodyPr>
          <a:lstStyle/>
          <a:p>
            <a:pPr marL="0" indent="0">
              <a:buNone/>
            </a:pPr>
            <a:r>
              <a:rPr lang="nl-NL" dirty="0"/>
              <a:t>Een paniekaanval is een plotselinge golf van intense angst die binnen enkele minuten een piek bereikt</a:t>
            </a:r>
          </a:p>
          <a:p>
            <a:pPr marL="0" indent="0">
              <a:buNone/>
            </a:pPr>
            <a:r>
              <a:rPr lang="nl-NL" i="1" dirty="0"/>
              <a:t/>
            </a:r>
            <a:br>
              <a:rPr lang="nl-NL" i="1" dirty="0"/>
            </a:br>
            <a:r>
              <a:rPr lang="nl-NL" b="1" dirty="0"/>
              <a:t>Kenmerken</a:t>
            </a:r>
            <a:br>
              <a:rPr lang="nl-NL" b="1" dirty="0"/>
            </a:br>
            <a:endParaRPr lang="nl-NL" b="1" dirty="0"/>
          </a:p>
          <a:p>
            <a:pPr>
              <a:buFont typeface="Wingdings" panose="05000000000000000000" pitchFamily="2" charset="2"/>
              <a:buChar char="Ø"/>
            </a:pPr>
            <a:r>
              <a:rPr lang="nl-NL" dirty="0"/>
              <a:t>Hartkloppingen, bonzend hart of een versnelde hartslag</a:t>
            </a:r>
          </a:p>
          <a:p>
            <a:pPr>
              <a:buFont typeface="Wingdings" panose="05000000000000000000" pitchFamily="2" charset="2"/>
              <a:buChar char="Ø"/>
            </a:pPr>
            <a:r>
              <a:rPr lang="nl-NL" dirty="0"/>
              <a:t>Transpireren</a:t>
            </a:r>
          </a:p>
          <a:p>
            <a:pPr>
              <a:buFont typeface="Wingdings" panose="05000000000000000000" pitchFamily="2" charset="2"/>
              <a:buChar char="Ø"/>
            </a:pPr>
            <a:r>
              <a:rPr lang="nl-NL" dirty="0"/>
              <a:t>Trillen of beven</a:t>
            </a:r>
          </a:p>
          <a:p>
            <a:pPr>
              <a:buFont typeface="Wingdings" panose="05000000000000000000" pitchFamily="2" charset="2"/>
              <a:buChar char="Ø"/>
            </a:pPr>
            <a:r>
              <a:rPr lang="nl-NL" dirty="0"/>
              <a:t>Gevoelens van ademnood of verstikking</a:t>
            </a:r>
          </a:p>
          <a:p>
            <a:pPr>
              <a:buFont typeface="Wingdings" panose="05000000000000000000" pitchFamily="2" charset="2"/>
              <a:buChar char="Ø"/>
            </a:pPr>
            <a:r>
              <a:rPr lang="nl-NL" dirty="0"/>
              <a:t>Pijn of een onaangenaam gevoel op de borst</a:t>
            </a:r>
          </a:p>
          <a:p>
            <a:pPr>
              <a:buFont typeface="Wingdings" panose="05000000000000000000" pitchFamily="2" charset="2"/>
              <a:buChar char="Ø"/>
            </a:pPr>
            <a:r>
              <a:rPr lang="nl-NL" dirty="0" smtClean="0"/>
              <a:t>Vrees </a:t>
            </a:r>
            <a:r>
              <a:rPr lang="nl-NL" dirty="0"/>
              <a:t>om dood te gaan</a:t>
            </a:r>
          </a:p>
          <a:p>
            <a:r>
              <a:rPr lang="nl-NL" dirty="0">
                <a:hlinkClick r:id="rId2"/>
              </a:rPr>
              <a:t>https://</a:t>
            </a:r>
            <a:r>
              <a:rPr lang="nl-NL" dirty="0" smtClean="0">
                <a:hlinkClick r:id="rId2"/>
              </a:rPr>
              <a:t>www.youtube.com/watch?v=zpPx0V2b-fY</a:t>
            </a:r>
            <a:endParaRPr lang="nl-NL" dirty="0" smtClean="0"/>
          </a:p>
          <a:p>
            <a:endParaRPr lang="nl-NL" dirty="0"/>
          </a:p>
        </p:txBody>
      </p:sp>
    </p:spTree>
    <p:extLst>
      <p:ext uri="{BB962C8B-B14F-4D97-AF65-F5344CB8AC3E}">
        <p14:creationId xmlns:p14="http://schemas.microsoft.com/office/powerpoint/2010/main" val="1266785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Specifieke stoornis</a:t>
            </a:r>
            <a:endParaRPr lang="nl-NL" dirty="0"/>
          </a:p>
        </p:txBody>
      </p:sp>
      <p:sp>
        <p:nvSpPr>
          <p:cNvPr id="3" name="Tijdelijke aanduiding voor inhoud 2"/>
          <p:cNvSpPr>
            <a:spLocks noGrp="1"/>
          </p:cNvSpPr>
          <p:nvPr>
            <p:ph sz="quarter" idx="1"/>
          </p:nvPr>
        </p:nvSpPr>
        <p:spPr/>
        <p:txBody>
          <a:bodyPr/>
          <a:lstStyle/>
          <a:p>
            <a:pPr marL="0" indent="0">
              <a:buNone/>
            </a:pPr>
            <a:r>
              <a:rPr lang="nl-NL" b="1" dirty="0"/>
              <a:t>Kenmerken</a:t>
            </a:r>
            <a:br>
              <a:rPr lang="nl-NL" b="1" dirty="0"/>
            </a:br>
            <a:endParaRPr lang="nl-NL" b="1" dirty="0"/>
          </a:p>
          <a:p>
            <a:pPr>
              <a:buFont typeface="Wingdings" panose="05000000000000000000" pitchFamily="2" charset="2"/>
              <a:buChar char="Ø"/>
            </a:pPr>
            <a:r>
              <a:rPr lang="nl-NL" dirty="0"/>
              <a:t>Het ding, dier of de situatie roept bijna altijd onmiddellijk angst op</a:t>
            </a:r>
          </a:p>
          <a:p>
            <a:pPr>
              <a:buFont typeface="Wingdings" panose="05000000000000000000" pitchFamily="2" charset="2"/>
              <a:buChar char="Ø"/>
            </a:pPr>
            <a:r>
              <a:rPr lang="nl-NL" dirty="0"/>
              <a:t>De persoon doet moeite om het ding, dier of de situatie te vermijden. Als dit niet lukt verdraagt hij het met intense angst</a:t>
            </a:r>
          </a:p>
          <a:p>
            <a:pPr>
              <a:buFont typeface="Wingdings" panose="05000000000000000000" pitchFamily="2" charset="2"/>
              <a:buChar char="Ø"/>
            </a:pPr>
            <a:r>
              <a:rPr lang="nl-NL" dirty="0"/>
              <a:t>De angst is buiten proportie van het werkelijke gevaar</a:t>
            </a:r>
          </a:p>
          <a:p>
            <a:pPr>
              <a:buFont typeface="Wingdings" panose="05000000000000000000" pitchFamily="2" charset="2"/>
              <a:buChar char="Ø"/>
            </a:pPr>
            <a:r>
              <a:rPr lang="nl-NL" dirty="0"/>
              <a:t>De angst of de vermijding houdt lang aan</a:t>
            </a:r>
          </a:p>
          <a:p>
            <a:pPr>
              <a:buFont typeface="Wingdings" panose="05000000000000000000" pitchFamily="2" charset="2"/>
              <a:buChar char="Ø"/>
            </a:pPr>
            <a:r>
              <a:rPr lang="nl-NL" dirty="0"/>
              <a:t>De angst kan iemand beperken in het dagelijks leven of op het werk</a:t>
            </a:r>
          </a:p>
          <a:p>
            <a:endParaRPr lang="nl-NL" dirty="0"/>
          </a:p>
        </p:txBody>
      </p:sp>
    </p:spTree>
    <p:extLst>
      <p:ext uri="{BB962C8B-B14F-4D97-AF65-F5344CB8AC3E}">
        <p14:creationId xmlns:p14="http://schemas.microsoft.com/office/powerpoint/2010/main" val="608975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Sociale angststoornis</a:t>
            </a:r>
          </a:p>
        </p:txBody>
      </p:sp>
      <p:sp>
        <p:nvSpPr>
          <p:cNvPr id="3" name="Tijdelijke aanduiding voor inhoud 2"/>
          <p:cNvSpPr>
            <a:spLocks noGrp="1"/>
          </p:cNvSpPr>
          <p:nvPr>
            <p:ph sz="quarter" idx="1"/>
          </p:nvPr>
        </p:nvSpPr>
        <p:spPr/>
        <p:txBody>
          <a:bodyPr/>
          <a:lstStyle/>
          <a:p>
            <a:pPr marL="0" indent="0">
              <a:buNone/>
            </a:pPr>
            <a:r>
              <a:rPr lang="nl-NL" b="1" dirty="0"/>
              <a:t>Kenmerken</a:t>
            </a:r>
            <a:br>
              <a:rPr lang="nl-NL" b="1" dirty="0"/>
            </a:br>
            <a:endParaRPr lang="nl-NL" b="1" dirty="0"/>
          </a:p>
          <a:p>
            <a:pPr>
              <a:buFont typeface="Wingdings" panose="05000000000000000000" pitchFamily="2" charset="2"/>
              <a:buChar char="Ø"/>
            </a:pPr>
            <a:r>
              <a:rPr lang="nl-NL" dirty="0"/>
              <a:t>Een grote angst voor één of meerder sociale situaties </a:t>
            </a:r>
          </a:p>
          <a:p>
            <a:pPr>
              <a:buFont typeface="Wingdings" panose="05000000000000000000" pitchFamily="2" charset="2"/>
              <a:buChar char="Ø"/>
            </a:pPr>
            <a:r>
              <a:rPr lang="nl-NL" dirty="0"/>
              <a:t>Sociale situaties worden gemeden</a:t>
            </a:r>
          </a:p>
          <a:p>
            <a:pPr>
              <a:buFont typeface="Wingdings" panose="05000000000000000000" pitchFamily="2" charset="2"/>
              <a:buChar char="Ø"/>
            </a:pPr>
            <a:r>
              <a:rPr lang="nl-NL" dirty="0"/>
              <a:t>Bij blootstelling paniekaanval</a:t>
            </a:r>
          </a:p>
          <a:p>
            <a:pPr>
              <a:buFont typeface="Wingdings" panose="05000000000000000000" pitchFamily="2" charset="2"/>
              <a:buChar char="Ø"/>
            </a:pPr>
            <a:r>
              <a:rPr lang="nl-NL" dirty="0"/>
              <a:t>De klachten hebben invloed op het dagelijks functioneren, op het werk, tijdens sociale activiteiten of in relaties</a:t>
            </a:r>
          </a:p>
          <a:p>
            <a:endParaRPr lang="nl-NL" dirty="0"/>
          </a:p>
        </p:txBody>
      </p:sp>
    </p:spTree>
    <p:extLst>
      <p:ext uri="{BB962C8B-B14F-4D97-AF65-F5344CB8AC3E}">
        <p14:creationId xmlns:p14="http://schemas.microsoft.com/office/powerpoint/2010/main" val="858231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Agorafobie (pleinvrees)</a:t>
            </a:r>
          </a:p>
        </p:txBody>
      </p:sp>
      <p:sp>
        <p:nvSpPr>
          <p:cNvPr id="3" name="Tijdelijke aanduiding voor inhoud 2"/>
          <p:cNvSpPr>
            <a:spLocks noGrp="1"/>
          </p:cNvSpPr>
          <p:nvPr>
            <p:ph sz="quarter" idx="1"/>
          </p:nvPr>
        </p:nvSpPr>
        <p:spPr/>
        <p:txBody>
          <a:bodyPr/>
          <a:lstStyle/>
          <a:p>
            <a:pPr marL="0" indent="0">
              <a:buNone/>
            </a:pPr>
            <a:r>
              <a:rPr lang="nl-NL" b="1" dirty="0" smtClean="0"/>
              <a:t>Kenmerken</a:t>
            </a:r>
            <a:br>
              <a:rPr lang="nl-NL" b="1" dirty="0" smtClean="0"/>
            </a:br>
            <a:endParaRPr lang="nl-NL" b="1" dirty="0"/>
          </a:p>
          <a:p>
            <a:pPr>
              <a:buFont typeface="Wingdings" panose="05000000000000000000" pitchFamily="2" charset="2"/>
              <a:buChar char="Ø"/>
            </a:pPr>
            <a:r>
              <a:rPr lang="nl-NL" dirty="0"/>
              <a:t>Durft niet goed naar buiten</a:t>
            </a:r>
          </a:p>
          <a:p>
            <a:pPr>
              <a:buFont typeface="Wingdings" panose="05000000000000000000" pitchFamily="2" charset="2"/>
              <a:buChar char="Ø"/>
            </a:pPr>
            <a:r>
              <a:rPr lang="nl-NL" dirty="0"/>
              <a:t>De gevreesde situaties roepen bijna altijd angst op</a:t>
            </a:r>
          </a:p>
          <a:p>
            <a:pPr>
              <a:buFont typeface="Wingdings" panose="05000000000000000000" pitchFamily="2" charset="2"/>
              <a:buChar char="Ø"/>
            </a:pPr>
            <a:r>
              <a:rPr lang="nl-NL" dirty="0"/>
              <a:t>De gevreesde situaties worden bewust vermeden of alleen verdragen met begeleiding van een bekende of met intense angst</a:t>
            </a:r>
          </a:p>
          <a:p>
            <a:pPr>
              <a:buFont typeface="Wingdings" panose="05000000000000000000" pitchFamily="2" charset="2"/>
              <a:buChar char="Ø"/>
            </a:pPr>
            <a:r>
              <a:rPr lang="nl-NL" dirty="0"/>
              <a:t>De angst is buiten proportie ten opzichte van het werkelijke gevaar</a:t>
            </a:r>
          </a:p>
          <a:p>
            <a:pPr>
              <a:buFont typeface="Wingdings" panose="05000000000000000000" pitchFamily="2" charset="2"/>
              <a:buChar char="Ø"/>
            </a:pPr>
            <a:r>
              <a:rPr lang="nl-NL" dirty="0"/>
              <a:t>De angst of de vermijding houdt lang aan en duurt meestal ten minste 6 maanden</a:t>
            </a:r>
          </a:p>
          <a:p>
            <a:endParaRPr lang="nl-NL" dirty="0"/>
          </a:p>
        </p:txBody>
      </p:sp>
    </p:spTree>
    <p:extLst>
      <p:ext uri="{BB962C8B-B14F-4D97-AF65-F5344CB8AC3E}">
        <p14:creationId xmlns:p14="http://schemas.microsoft.com/office/powerpoint/2010/main" val="16996484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153</TotalTime>
  <Words>236</Words>
  <Application>Microsoft Office PowerPoint</Application>
  <PresentationFormat>Diavoorstelling (4:3)</PresentationFormat>
  <Paragraphs>102</Paragraphs>
  <Slides>15</Slides>
  <Notes>0</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Oriel</vt:lpstr>
      <vt:lpstr>Psychiatrie</vt:lpstr>
      <vt:lpstr>Programma</vt:lpstr>
      <vt:lpstr>Psychische aandoening</vt:lpstr>
      <vt:lpstr>Ontstaan van psychische problemen</vt:lpstr>
      <vt:lpstr>Angststoornissen</vt:lpstr>
      <vt:lpstr>Paniekstoornis</vt:lpstr>
      <vt:lpstr>Specifieke stoornis</vt:lpstr>
      <vt:lpstr>Sociale angststoornis</vt:lpstr>
      <vt:lpstr>Agorafobie (pleinvrees)</vt:lpstr>
      <vt:lpstr>Dwangstoornissen (OCS)</vt:lpstr>
      <vt:lpstr>Dwanggedachten</vt:lpstr>
      <vt:lpstr>Symptomen dwanghandelingen</vt:lpstr>
      <vt:lpstr>Diagnose</vt:lpstr>
      <vt:lpstr>Fragment OCD in mijn hoofd</vt:lpstr>
      <vt:lpstr>Behandeling angst/dwangstoornis</vt:lpstr>
    </vt:vector>
  </TitlesOfParts>
  <Company>Noorderpoort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Psychiatrie</dc:title>
  <dc:creator>Juurlink,L.</dc:creator>
  <cp:lastModifiedBy>Juurlink,L.</cp:lastModifiedBy>
  <cp:revision>20</cp:revision>
  <dcterms:created xsi:type="dcterms:W3CDTF">2015-11-17T19:17:46Z</dcterms:created>
  <dcterms:modified xsi:type="dcterms:W3CDTF">2016-04-25T11:18:54Z</dcterms:modified>
</cp:coreProperties>
</file>